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 id="295" r:id="rId14"/>
    <p:sldId id="298" r:id="rId15"/>
    <p:sldId id="301" r:id="rId16"/>
    <p:sldId id="304" r:id="rId17"/>
  </p:sldIdLst>
  <p:sldSz cx="9144000" cy="6858000" type="screen4x3"/>
  <p:notesSz cx="6858000" cy="9144000"/>
  <p:custDataLst>
    <p:tags r:id="rId1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tags" Target="tags/tag1.xml" /><Relationship Id="rId19" Type="http://schemas.openxmlformats.org/officeDocument/2006/relationships/presProps" Target="presProps.xml" /><Relationship Id="rId2" Type="http://schemas.openxmlformats.org/officeDocument/2006/relationships/notesMaster" Target="notesMasters/notesMaster1.xml" /><Relationship Id="rId20" Type="http://schemas.openxmlformats.org/officeDocument/2006/relationships/viewProps" Target="viewProps.xml" /><Relationship Id="rId21" Type="http://schemas.openxmlformats.org/officeDocument/2006/relationships/theme" Target="theme/theme1.xml" /><Relationship Id="rId22" Type="http://schemas.openxmlformats.org/officeDocument/2006/relationships/tableStyles" Target="tableStyles.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948A3E-2F95-400C-AEA1-FAF8F1D8824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A130B7-5FC4-4011-8FB2-389C61D3645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Three main steps of a metagenomic pipeline: filtering, aligning and annotating. Source: the authors.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D8C28D-86E9-4338-9979-C4FF19E018D0}"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The indel problem. Source: the authors.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D8C28D-86E9-4338-9979-C4FF19E018D0}" type="slidenum">
              <a:rPr lang="en-US" altLang="en-US" sz="1200"/>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Partial result of the algorithm. Source: the authors.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D8C28D-86E9-4338-9979-C4FF19E018D0}" type="slidenum">
              <a:rPr lang="en-US" altLang="en-US" sz="1200"/>
              <a:t>11</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12. </a:t>
            </a:r>
            <a:r>
              <a:rPr lang="en-US" altLang="en-US">
                <a:latin typeface="Arial" pitchFamily="34" charset="0"/>
                <a:ea typeface="Arial" pitchFamily="34" charset="0"/>
              </a:rPr>
              <a:t>Graphical interface of the MetaGens software showing the quality control panel. It is a user-friendly interface that allows the specification of the quality control parameters. Source: the authors.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D8C28D-86E9-4338-9979-C4FF19E018D0}" type="slidenum">
              <a:rPr lang="en-US" altLang="en-US" sz="1200"/>
              <a:t>12</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13. </a:t>
            </a:r>
            <a:r>
              <a:rPr lang="en-US" altLang="en-US">
                <a:latin typeface="Arial" pitchFamily="34" charset="0"/>
                <a:ea typeface="Arial" pitchFamily="34" charset="0"/>
              </a:rPr>
              <a:t>Graphical interface of the MetaGens software showing the database filter panel. When filtering the reference sequences, it is possible to reduce the size of the database in order to reduce the analysis time. Source: the authors.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D8C28D-86E9-4338-9979-C4FF19E018D0}" type="slidenum">
              <a:rPr lang="en-US" altLang="en-US" sz="1200"/>
              <a:t>13</a:t>
            </a:fld>
            <a:endParaRPr lang="en-US"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14. </a:t>
            </a:r>
            <a:r>
              <a:rPr lang="en-US" altLang="en-US">
                <a:latin typeface="Arial" pitchFamily="34" charset="0"/>
                <a:ea typeface="Arial" pitchFamily="34" charset="0"/>
              </a:rPr>
              <a:t>Graphical interface of the MetaGens software showing the database query panel. On the query screen, it is possible to follow the progress of the alignment. The table shows the subjects under analysis and their matches. Source: the authors.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D8C28D-86E9-4338-9979-C4FF19E018D0}" type="slidenum">
              <a:rPr lang="en-US" altLang="en-US" sz="1200"/>
              <a:t>14</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Evolution of the GenBank database, maintained by the NCBI. showing an increase in the curve of genomic data deposits, which results in computational difficulties of data processing. Source: NBCI statistics webpage.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D8C28D-86E9-4338-9979-C4FF19E018D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Chromatogram with multiple peaks per base—low quality data. Source: Roswell Park Comprehensive Cancer Center.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D8C28D-86E9-4338-9979-C4FF19E018D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Chromatogram indicating good quality of data sequence. Source: U-M Biomedical Research Core Facilities.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D8C28D-86E9-4338-9979-C4FF19E018D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Two basic types of mutations: in transitions there is an exchange of bases of the same class (purine or pyrimidine), while in transversions there is an exchange of bases of different classes. Source: the authors.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D8C28D-86E9-4338-9979-C4FF19E018D0}"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In the alignment of genetic sequences, mismatches (blue), indels (green) and matches (red) can occur. The occurrence of these events does not necessarily mean that they are different subjects. Source: the authors (sample on NCBI Blast).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D8C28D-86E9-4338-9979-C4FF19E018D0}"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Dynamic programming illustrated by a matrix ‘mn,’ where the highlighted path represents the optimal alignment between the sequences. Source: the authors, based on (25).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D8C28D-86E9-4338-9979-C4FF19E018D0}"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Hypothetical reads. The bases in red are used as a distance marker (green line). The result, in blue, makes up the sequence identity. Source: the authors.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D8C28D-86E9-4338-9979-C4FF19E018D0}"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Example of a possible wave and its frequency. SARS-CoV-2 reference sample read from NCBI Sequence Read Archive (SAR): ERR4329467.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D8C28D-86E9-4338-9979-C4FF19E018D0}"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5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database/baad053" TargetMode="External" /><Relationship Id="rId4" Type="http://schemas.openxmlformats.org/officeDocument/2006/relationships/image" Target="../media/image1.png" /><Relationship Id="rId5" Type="http://schemas.openxmlformats.org/officeDocument/2006/relationships/image" Target="../media/image11.jpe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 Id="rId3" Type="http://schemas.openxmlformats.org/officeDocument/2006/relationships/hyperlink" Target="https://doi.org/10.1093/database/baad053" TargetMode="External" /><Relationship Id="rId4" Type="http://schemas.openxmlformats.org/officeDocument/2006/relationships/image" Target="../media/image1.png" /><Relationship Id="rId5" Type="http://schemas.openxmlformats.org/officeDocument/2006/relationships/image" Target="../media/image12.jpe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2.xml" /><Relationship Id="rId3" Type="http://schemas.openxmlformats.org/officeDocument/2006/relationships/hyperlink" Target="https://doi.org/10.1093/database/baad053" TargetMode="External" /><Relationship Id="rId4" Type="http://schemas.openxmlformats.org/officeDocument/2006/relationships/image" Target="../media/image1.png" /><Relationship Id="rId5" Type="http://schemas.openxmlformats.org/officeDocument/2006/relationships/image" Target="../media/image13.jpeg"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3.xml" /><Relationship Id="rId3" Type="http://schemas.openxmlformats.org/officeDocument/2006/relationships/hyperlink" Target="https://doi.org/10.1093/database/baad053" TargetMode="External" /><Relationship Id="rId4" Type="http://schemas.openxmlformats.org/officeDocument/2006/relationships/image" Target="../media/image1.png" /><Relationship Id="rId5" Type="http://schemas.openxmlformats.org/officeDocument/2006/relationships/image" Target="../media/image14.jpeg"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4.xml" /><Relationship Id="rId3" Type="http://schemas.openxmlformats.org/officeDocument/2006/relationships/hyperlink" Target="https://doi.org/10.1093/database/baad053" TargetMode="External" /><Relationship Id="rId4" Type="http://schemas.openxmlformats.org/officeDocument/2006/relationships/image" Target="../media/image1.png" /><Relationship Id="rId5" Type="http://schemas.openxmlformats.org/officeDocument/2006/relationships/image" Target="../media/image15.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5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5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53"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d053"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d053"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ad053"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database/baad053" TargetMode="External" /><Relationship Id="rId4" Type="http://schemas.openxmlformats.org/officeDocument/2006/relationships/image" Target="../media/image1.png" /><Relationship Id="rId5"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database/baad053" TargetMode="External" /><Relationship Id="rId4" Type="http://schemas.openxmlformats.org/officeDocument/2006/relationships/image" Target="../media/image1.png" /><Relationship Id="rId5" Type="http://schemas.openxmlformats.org/officeDocument/2006/relationships/image" Target="../media/image10.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baad053, </a:t>
            </a:r>
            <a:r>
              <a:rPr lang="en-US" altLang="en-US" sz="1000">
                <a:solidFill>
                  <a:srgbClr val="333333"/>
                </a:solidFill>
                <a:hlinkClick r:id="rId3"/>
              </a:rPr>
              <a:t>https://doi.org/10.1093/database/baad053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Three main steps of a metagenomic pipeline: filtering, aligning and annotating. Source: the authors.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695907"/>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baad053, </a:t>
            </a:r>
            <a:r>
              <a:rPr lang="en-US" altLang="en-US" sz="1000">
                <a:solidFill>
                  <a:srgbClr val="333333"/>
                </a:solidFill>
                <a:hlinkClick r:id="rId3"/>
              </a:rPr>
              <a:t>https://doi.org/10.1093/database/baad053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The indel problem. Source: the authors.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04212"/>
          </a:xfrm>
          <a:prstGeom prst="rect">
            <a:avLst/>
          </a:prstGeom>
        </p:spPr>
      </p:pic>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baad053, </a:t>
            </a:r>
            <a:r>
              <a:rPr lang="en-US" altLang="en-US" sz="1000">
                <a:solidFill>
                  <a:srgbClr val="333333"/>
                </a:solidFill>
                <a:hlinkClick r:id="rId3"/>
              </a:rPr>
              <a:t>https://doi.org/10.1093/database/baad053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Partial result of the algorithm. Source: the authors.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442314"/>
          </a:xfrm>
          <a:prstGeom prst="rect">
            <a:avLst/>
          </a:prstGeom>
        </p:spPr>
      </p:pic>
    </p:spTree>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baad053, </a:t>
            </a:r>
            <a:r>
              <a:rPr lang="en-US" altLang="en-US" sz="1000">
                <a:solidFill>
                  <a:srgbClr val="333333"/>
                </a:solidFill>
                <a:hlinkClick r:id="rId3"/>
              </a:rPr>
              <a:t>https://doi.org/10.1093/database/baad053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12. </a:t>
            </a:r>
            <a:r>
              <a:rPr lang="en-US" altLang="en-US" b="0"/>
              <a:t>Graphical interface of the MetaGens software showing the quality control panel. It is a user-friendly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72841"/>
          </a:xfrm>
          <a:prstGeom prst="rect">
            <a:avLst/>
          </a:prstGeom>
        </p:spPr>
      </p:pic>
    </p:spTree>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baad053, </a:t>
            </a:r>
            <a:r>
              <a:rPr lang="en-US" altLang="en-US" sz="1000">
                <a:solidFill>
                  <a:srgbClr val="333333"/>
                </a:solidFill>
                <a:hlinkClick r:id="rId3"/>
              </a:rPr>
              <a:t>https://doi.org/10.1093/database/baad053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13. </a:t>
            </a:r>
            <a:r>
              <a:rPr lang="en-US" altLang="en-US" b="0"/>
              <a:t>Graphical interface of the MetaGens software showing the database filter panel. When filtering the reference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96919"/>
          </a:xfrm>
          <a:prstGeom prst="rect">
            <a:avLst/>
          </a:prstGeom>
        </p:spPr>
      </p:pic>
    </p:spTree>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baad053, </a:t>
            </a:r>
            <a:r>
              <a:rPr lang="en-US" altLang="en-US" sz="1000">
                <a:solidFill>
                  <a:srgbClr val="333333"/>
                </a:solidFill>
                <a:hlinkClick r:id="rId3"/>
              </a:rPr>
              <a:t>https://doi.org/10.1093/database/baad053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14. </a:t>
            </a:r>
            <a:r>
              <a:rPr lang="en-US" altLang="en-US" b="0"/>
              <a:t>Graphical interface of the MetaGens software showing the database query panel. On the query screen, it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7284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baad053, </a:t>
            </a:r>
            <a:r>
              <a:rPr lang="en-US" altLang="en-US" sz="1000">
                <a:solidFill>
                  <a:srgbClr val="333333"/>
                </a:solidFill>
                <a:hlinkClick r:id="rId3"/>
              </a:rPr>
              <a:t>https://doi.org/10.1093/database/baad053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Evolution of the GenBank database, maintained by the NCBI. showing an increase in the curve of genomic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3989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baad053, </a:t>
            </a:r>
            <a:r>
              <a:rPr lang="en-US" altLang="en-US" sz="1000">
                <a:solidFill>
                  <a:srgbClr val="333333"/>
                </a:solidFill>
                <a:hlinkClick r:id="rId3"/>
              </a:rPr>
              <a:t>https://doi.org/10.1093/database/baad053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Chromatogram with multiple peaks per base—low quality data. Source: Roswell Park Comprehensive Cancer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8606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baad053, </a:t>
            </a:r>
            <a:r>
              <a:rPr lang="en-US" altLang="en-US" sz="1000">
                <a:solidFill>
                  <a:srgbClr val="333333"/>
                </a:solidFill>
                <a:hlinkClick r:id="rId3"/>
              </a:rPr>
              <a:t>https://doi.org/10.1093/database/baad053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Chromatogram indicating good quality of data sequence. Source: U-M Biomedical Research Core Facilities.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60910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baad053, </a:t>
            </a:r>
            <a:r>
              <a:rPr lang="en-US" altLang="en-US" sz="1000">
                <a:solidFill>
                  <a:srgbClr val="333333"/>
                </a:solidFill>
                <a:hlinkClick r:id="rId3"/>
              </a:rPr>
              <a:t>https://doi.org/10.1093/database/baad053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Two basic types of mutations: in transitions there is an exchange of bases of the same class (purine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58568"/>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baad053, </a:t>
            </a:r>
            <a:r>
              <a:rPr lang="en-US" altLang="en-US" sz="1000">
                <a:solidFill>
                  <a:srgbClr val="333333"/>
                </a:solidFill>
                <a:hlinkClick r:id="rId3"/>
              </a:rPr>
              <a:t>https://doi.org/10.1093/database/baad053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In the alignment of genetic sequences, mismatches (blue), indels (green) and matches (red) can occur.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89125"/>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baad053, </a:t>
            </a:r>
            <a:r>
              <a:rPr lang="en-US" altLang="en-US" sz="1000">
                <a:solidFill>
                  <a:srgbClr val="333333"/>
                </a:solidFill>
                <a:hlinkClick r:id="rId3"/>
              </a:rPr>
              <a:t>https://doi.org/10.1093/database/baad053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Dynamic programming illustrated by a matrix ‘mn,’ where the highlighted path represents the optimal alignment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41956"/>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baad053, </a:t>
            </a:r>
            <a:r>
              <a:rPr lang="en-US" altLang="en-US" sz="1000">
                <a:solidFill>
                  <a:srgbClr val="333333"/>
                </a:solidFill>
                <a:hlinkClick r:id="rId3"/>
              </a:rPr>
              <a:t>https://doi.org/10.1093/database/baad053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Hypothetical reads. The bases in red are used as a distance marker (green line). The result, in blue, makes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324574"/>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baad053, </a:t>
            </a:r>
            <a:r>
              <a:rPr lang="en-US" altLang="en-US" sz="1000">
                <a:solidFill>
                  <a:srgbClr val="333333"/>
                </a:solidFill>
                <a:hlinkClick r:id="rId3"/>
              </a:rPr>
              <a:t>https://doi.org/10.1093/database/baad053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Example of a possible wave and its frequency. SARS-CoV-2 reference sample read from NCBI Sequence Read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71228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42</Paragraphs>
  <Slides>14</Slides>
  <Notes>14</Notes>
  <TotalTime>3343</TotalTime>
  <HiddenSlides>0</HiddenSlides>
  <MMClips>0</MMClips>
  <ScaleCrop>0</ScaleCrop>
  <HeadingPairs>
    <vt:vector baseType="variant" size="4">
      <vt:variant>
        <vt:lpstr>Theme</vt:lpstr>
      </vt:variant>
      <vt:variant>
        <vt:i4>1</vt:i4>
      </vt:variant>
      <vt:variant>
        <vt:lpstr>Slide Titles</vt:lpstr>
      </vt:variant>
      <vt:variant>
        <vt:i4>14</vt:i4>
      </vt:variant>
    </vt:vector>
  </HeadingPairs>
  <TitlesOfParts>
    <vt:vector baseType="lpstr" size="15">
      <vt:lpstr>13_Office Theme</vt:lpstr>
      <vt:lpstr>Figure 1. Three main steps of a metagenomic pipeline: filtering, aligning and annotating. Source: the authors.
</vt:lpstr>
      <vt:lpstr>Figure 2. Evolution of the GenBank database, maintained by the NCBI. showing an increase in the curve of genomic data ...</vt:lpstr>
      <vt:lpstr>Figure 3. Chromatogram with multiple peaks per base—low quality data. Source: Roswell Park Comprehensive Cancer ...</vt:lpstr>
      <vt:lpstr>Figure 4. Chromatogram indicating good quality of data sequence. Source: U-M Biomedical Research Core Facilities.
</vt:lpstr>
      <vt:lpstr>Figure 5. Two basic types of mutations: in transitions there is an exchange of bases of the same class (purine or ...</vt:lpstr>
      <vt:lpstr>Figure 6. In the alignment of genetic sequences, mismatches (blue), indels (green) and matches (red) can occur. The ...</vt:lpstr>
      <vt:lpstr>Figure 7. Dynamic programming illustrated by a matrix ‘mn,’ where the highlighted path represents the optimal alignment ...</vt:lpstr>
      <vt:lpstr>Figure 8. Hypothetical reads. The bases in red are used as a distance marker (green line). The result, in blue, makes ...</vt:lpstr>
      <vt:lpstr>Figure 9. Example of a possible wave and its frequency. SARS-CoV-2 reference sample read from NCBI Sequence Read ...</vt:lpstr>
      <vt:lpstr>Figure 10. The indel problem. Source: the authors.
</vt:lpstr>
      <vt:lpstr>Figure 11. Partial result of the algorithm. Source: the authors.
</vt:lpstr>
      <vt:lpstr>Figure 12. Graphical interface of the MetaGens software showing the quality control panel. It is a user-friendly ...</vt:lpstr>
      <vt:lpstr>Figure 13. Graphical interface of the MetaGens software showing the database filter panel. When filtering the reference ...</vt:lpstr>
      <vt:lpstr>Figure 14. Graphical interface of the MetaGens software showing the database query panel. On the query screen, it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2024-05-19T06:59:19Z</dcterms:modified>
</cp:coreProperties>
</file>